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08" r:id="rId3"/>
    <p:sldId id="295" r:id="rId5"/>
    <p:sldId id="257" r:id="rId6"/>
    <p:sldId id="312" r:id="rId7"/>
    <p:sldId id="313" r:id="rId8"/>
    <p:sldId id="314" r:id="rId9"/>
    <p:sldId id="316" r:id="rId10"/>
    <p:sldId id="315" r:id="rId11"/>
    <p:sldId id="318" r:id="rId12"/>
    <p:sldId id="319" r:id="rId13"/>
    <p:sldId id="288" r:id="rId14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8"/>
    </p:embeddedFont>
    <p:embeddedFont>
      <p:font typeface="方正兰亭细黑_GBK" panose="02000000000000000000" pitchFamily="2" charset="-122"/>
      <p:regular r:id="rId19"/>
    </p:embeddedFont>
    <p:embeddedFont>
      <p:font typeface="华文中宋" panose="02010600040101010101" charset="-122"/>
      <p:regular r:id="rId20"/>
    </p:embeddedFont>
    <p:embeddedFont>
      <p:font typeface="Calibri" panose="020F0502020204030204" charset="0"/>
      <p:regular r:id="rId21"/>
      <p:bold r:id="rId22"/>
      <p:italic r:id="rId23"/>
      <p:boldItalic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800"/>
    <a:srgbClr val="6BA42C"/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78" y="1152"/>
      </p:cViewPr>
      <p:guideLst>
        <p:guide orient="horz" pos="1544"/>
        <p:guide pos="29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font" Target="fonts/font7.fntdata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3.wmf"/><Relationship Id="rId8" Type="http://schemas.openxmlformats.org/officeDocument/2006/relationships/image" Target="../media/image12.wmf"/><Relationship Id="rId7" Type="http://schemas.openxmlformats.org/officeDocument/2006/relationships/image" Target="../media/image11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0" Type="http://schemas.openxmlformats.org/officeDocument/2006/relationships/image" Target="../media/image14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23.wmf"/><Relationship Id="rId8" Type="http://schemas.openxmlformats.org/officeDocument/2006/relationships/image" Target="../media/image22.wmf"/><Relationship Id="rId7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27.wmf"/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7493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5" y="484141"/>
            <a:ext cx="11849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023402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1425575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660525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0955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2347913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77495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009900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34544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6044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689350"/>
            <a:ext cx="257175" cy="19050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2.jpe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microsoft.com/office/2007/relationships/hdphoto" Target="../media/hdphoto2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.xml"/><Relationship Id="rId4" Type="http://schemas.openxmlformats.org/officeDocument/2006/relationships/image" Target="../media/image41.wmf"/><Relationship Id="rId3" Type="http://schemas.openxmlformats.org/officeDocument/2006/relationships/oleObject" Target="../embeddings/oleObject55.bin"/><Relationship Id="rId2" Type="http://schemas.openxmlformats.org/officeDocument/2006/relationships/image" Target="../media/image40.wmf"/><Relationship Id="rId1" Type="http://schemas.openxmlformats.org/officeDocument/2006/relationships/oleObject" Target="../embeddings/oleObject5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8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5" Type="http://schemas.openxmlformats.org/officeDocument/2006/relationships/notesSlide" Target="../notesSlides/notesSlide3.xml"/><Relationship Id="rId24" Type="http://schemas.openxmlformats.org/officeDocument/2006/relationships/vmlDrawing" Target="../drawings/vmlDrawing1.v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1.xml"/><Relationship Id="rId21" Type="http://schemas.openxmlformats.org/officeDocument/2006/relationships/image" Target="../media/image14.wmf"/><Relationship Id="rId20" Type="http://schemas.openxmlformats.org/officeDocument/2006/relationships/oleObject" Target="../embeddings/oleObject11.bin"/><Relationship Id="rId2" Type="http://schemas.openxmlformats.org/officeDocument/2006/relationships/image" Target="../media/image5.wmf"/><Relationship Id="rId19" Type="http://schemas.openxmlformats.org/officeDocument/2006/relationships/image" Target="../media/image13.wmf"/><Relationship Id="rId18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16" Type="http://schemas.openxmlformats.org/officeDocument/2006/relationships/oleObject" Target="../embeddings/oleObject9.bin"/><Relationship Id="rId15" Type="http://schemas.openxmlformats.org/officeDocument/2006/relationships/image" Target="../media/image11.wmf"/><Relationship Id="rId14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12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10" Type="http://schemas.openxmlformats.org/officeDocument/2006/relationships/oleObject" Target="../embeddings/oleObject6.bin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6.bin"/><Relationship Id="rId8" Type="http://schemas.openxmlformats.org/officeDocument/2006/relationships/image" Target="../media/image18.wmf"/><Relationship Id="rId7" Type="http://schemas.openxmlformats.org/officeDocument/2006/relationships/oleObject" Target="../embeddings/oleObject15.bin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23" Type="http://schemas.openxmlformats.org/officeDocument/2006/relationships/notesSlide" Target="../notesSlides/notesSlide4.xml"/><Relationship Id="rId22" Type="http://schemas.openxmlformats.org/officeDocument/2006/relationships/vmlDrawing" Target="../drawings/vmlDrawing2.vml"/><Relationship Id="rId21" Type="http://schemas.openxmlformats.org/officeDocument/2006/relationships/slideLayout" Target="../slideLayouts/slideLayout1.xml"/><Relationship Id="rId20" Type="http://schemas.openxmlformats.org/officeDocument/2006/relationships/tags" Target="../tags/tag2.xml"/><Relationship Id="rId2" Type="http://schemas.openxmlformats.org/officeDocument/2006/relationships/image" Target="../media/image15.wmf"/><Relationship Id="rId19" Type="http://schemas.openxmlformats.org/officeDocument/2006/relationships/image" Target="../media/image23.wmf"/><Relationship Id="rId18" Type="http://schemas.openxmlformats.org/officeDocument/2006/relationships/oleObject" Target="../embeddings/oleObject21.bin"/><Relationship Id="rId17" Type="http://schemas.openxmlformats.org/officeDocument/2006/relationships/image" Target="../media/image22.wmf"/><Relationship Id="rId16" Type="http://schemas.openxmlformats.org/officeDocument/2006/relationships/oleObject" Target="../embeddings/oleObject20.bin"/><Relationship Id="rId15" Type="http://schemas.openxmlformats.org/officeDocument/2006/relationships/image" Target="../media/image21.wmf"/><Relationship Id="rId14" Type="http://schemas.openxmlformats.org/officeDocument/2006/relationships/oleObject" Target="../embeddings/oleObject19.bin"/><Relationship Id="rId13" Type="http://schemas.openxmlformats.org/officeDocument/2006/relationships/image" Target="../media/image20.wmf"/><Relationship Id="rId12" Type="http://schemas.openxmlformats.org/officeDocument/2006/relationships/oleObject" Target="../embeddings/oleObject18.bin"/><Relationship Id="rId11" Type="http://schemas.openxmlformats.org/officeDocument/2006/relationships/oleObject" Target="../embeddings/oleObject17.bin"/><Relationship Id="rId10" Type="http://schemas.openxmlformats.org/officeDocument/2006/relationships/image" Target="../media/image19.wmf"/><Relationship Id="rId1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oleObject" Target="../embeddings/oleObject26.bin"/><Relationship Id="rId7" Type="http://schemas.openxmlformats.org/officeDocument/2006/relationships/image" Target="../media/image26.wmf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24.wmf"/><Relationship Id="rId18" Type="http://schemas.openxmlformats.org/officeDocument/2006/relationships/notesSlide" Target="../notesSlides/notesSlide5.xml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3.xml"/><Relationship Id="rId14" Type="http://schemas.openxmlformats.org/officeDocument/2006/relationships/oleObject" Target="../embeddings/oleObject31.bin"/><Relationship Id="rId13" Type="http://schemas.openxmlformats.org/officeDocument/2006/relationships/oleObject" Target="../embeddings/oleObject30.bin"/><Relationship Id="rId12" Type="http://schemas.openxmlformats.org/officeDocument/2006/relationships/oleObject" Target="../embeddings/oleObject29.bin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27.wmf"/><Relationship Id="rId1" Type="http://schemas.openxmlformats.org/officeDocument/2006/relationships/oleObject" Target="../embeddings/oleObject22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wmf"/><Relationship Id="rId8" Type="http://schemas.openxmlformats.org/officeDocument/2006/relationships/oleObject" Target="../embeddings/oleObject37.bin"/><Relationship Id="rId7" Type="http://schemas.openxmlformats.org/officeDocument/2006/relationships/oleObject" Target="../embeddings/oleObject36.bin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1.wmf"/><Relationship Id="rId3" Type="http://schemas.openxmlformats.org/officeDocument/2006/relationships/oleObject" Target="../embeddings/oleObject33.bin"/><Relationship Id="rId23" Type="http://schemas.openxmlformats.org/officeDocument/2006/relationships/notesSlide" Target="../notesSlides/notesSlide8.xml"/><Relationship Id="rId22" Type="http://schemas.openxmlformats.org/officeDocument/2006/relationships/vmlDrawing" Target="../drawings/vmlDrawing4.vml"/><Relationship Id="rId21" Type="http://schemas.openxmlformats.org/officeDocument/2006/relationships/slideLayout" Target="../slideLayouts/slideLayout1.xml"/><Relationship Id="rId20" Type="http://schemas.openxmlformats.org/officeDocument/2006/relationships/tags" Target="../tags/tag6.xml"/><Relationship Id="rId2" Type="http://schemas.openxmlformats.org/officeDocument/2006/relationships/image" Target="../media/image30.wmf"/><Relationship Id="rId19" Type="http://schemas.openxmlformats.org/officeDocument/2006/relationships/image" Target="../media/image34.wmf"/><Relationship Id="rId18" Type="http://schemas.openxmlformats.org/officeDocument/2006/relationships/oleObject" Target="../embeddings/oleObject45.bin"/><Relationship Id="rId17" Type="http://schemas.openxmlformats.org/officeDocument/2006/relationships/oleObject" Target="../embeddings/oleObject44.bin"/><Relationship Id="rId16" Type="http://schemas.openxmlformats.org/officeDocument/2006/relationships/oleObject" Target="../embeddings/oleObject43.bin"/><Relationship Id="rId15" Type="http://schemas.openxmlformats.org/officeDocument/2006/relationships/oleObject" Target="../embeddings/oleObject42.bin"/><Relationship Id="rId14" Type="http://schemas.openxmlformats.org/officeDocument/2006/relationships/image" Target="../media/image33.wmf"/><Relationship Id="rId13" Type="http://schemas.openxmlformats.org/officeDocument/2006/relationships/oleObject" Target="../embeddings/oleObject41.bin"/><Relationship Id="rId12" Type="http://schemas.openxmlformats.org/officeDocument/2006/relationships/oleObject" Target="../embeddings/oleObject40.bin"/><Relationship Id="rId11" Type="http://schemas.openxmlformats.org/officeDocument/2006/relationships/oleObject" Target="../embeddings/oleObject39.bin"/><Relationship Id="rId10" Type="http://schemas.openxmlformats.org/officeDocument/2006/relationships/oleObject" Target="../embeddings/oleObject38.bin"/><Relationship Id="rId1" Type="http://schemas.openxmlformats.org/officeDocument/2006/relationships/oleObject" Target="../embeddings/oleObject32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1.bin"/><Relationship Id="rId8" Type="http://schemas.openxmlformats.org/officeDocument/2006/relationships/image" Target="../media/image36.wmf"/><Relationship Id="rId7" Type="http://schemas.openxmlformats.org/officeDocument/2006/relationships/oleObject" Target="../embeddings/oleObject50.bin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image" Target="../media/image35.wmf"/><Relationship Id="rId3" Type="http://schemas.openxmlformats.org/officeDocument/2006/relationships/oleObject" Target="../embeddings/oleObject47.bin"/><Relationship Id="rId2" Type="http://schemas.openxmlformats.org/officeDocument/2006/relationships/image" Target="../media/image30.wmf"/><Relationship Id="rId18" Type="http://schemas.openxmlformats.org/officeDocument/2006/relationships/notesSlide" Target="../notesSlides/notesSlide9.xml"/><Relationship Id="rId17" Type="http://schemas.openxmlformats.org/officeDocument/2006/relationships/vmlDrawing" Target="../drawings/vmlDrawing5.v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7.xml"/><Relationship Id="rId14" Type="http://schemas.openxmlformats.org/officeDocument/2006/relationships/image" Target="../media/image39.wmf"/><Relationship Id="rId13" Type="http://schemas.openxmlformats.org/officeDocument/2006/relationships/oleObject" Target="../embeddings/oleObject53.bin"/><Relationship Id="rId12" Type="http://schemas.openxmlformats.org/officeDocument/2006/relationships/image" Target="../media/image38.wmf"/><Relationship Id="rId11" Type="http://schemas.openxmlformats.org/officeDocument/2006/relationships/oleObject" Target="../embeddings/oleObject52.bin"/><Relationship Id="rId10" Type="http://schemas.openxmlformats.org/officeDocument/2006/relationships/image" Target="../media/image37.wmf"/><Relationship Id="rId1" Type="http://schemas.openxmlformats.org/officeDocument/2006/relationships/oleObject" Target="../embeddings/oleObject4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/>
          </p:cNvPicPr>
          <p:nvPr/>
        </p:nvPicPr>
        <p:blipFill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50" y="484891"/>
            <a:ext cx="3948078" cy="44290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8" y="10351"/>
            <a:ext cx="4424384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6085" y="2202815"/>
            <a:ext cx="4082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线性代数</a:t>
            </a:r>
            <a:endParaRPr lang="zh-CN" altLang="en-US" sz="4000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3715" y="2996565"/>
            <a:ext cx="3995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主编　金桂堂　肖马成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3560" y="1925955"/>
            <a:ext cx="396494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普通高等教育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”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十三五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“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规划教材</a:t>
            </a:r>
            <a:endParaRPr lang="zh-CN" altLang="en-US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Semibold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76725" y="2910585"/>
            <a:ext cx="4041880" cy="0"/>
          </a:xfrm>
          <a:prstGeom prst="line">
            <a:avLst/>
          </a:prstGeom>
          <a:ln w="19050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24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24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24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2021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5. 2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正定二次型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二、正定二次型的判定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对称矩阵        正定的充分必要条件是： 的顺序主子式都为正，即                                      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58720" y="1466850"/>
          <a:ext cx="6731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1" imgW="673100" imgH="254000" progId="Equation.KSEE3">
                  <p:embed/>
                </p:oleObj>
              </mc:Choice>
              <mc:Fallback>
                <p:oleObj name="" r:id="rId1" imgW="673100" imgH="2540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8720" y="1466850"/>
                        <a:ext cx="6731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31503" y="1889760"/>
          <a:ext cx="283146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" r:id="rId3" imgW="2831465" imgH="711200" progId="Equation.KSEE3">
                  <p:embed/>
                </p:oleObj>
              </mc:Choice>
              <mc:Fallback>
                <p:oleObj name="" r:id="rId3" imgW="2831465" imgH="711200" progId="Equation.KSEE3">
                  <p:embed/>
                  <p:pic>
                    <p:nvPicPr>
                      <p:cNvPr id="0" name="图片 512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1503" y="1889760"/>
                        <a:ext cx="2831465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>
                <a:solidFill>
                  <a:srgbClr val="6BA42C"/>
                </a:solidFill>
                <a:latin typeface="微软雅黑" panose="020B0503020204020204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rgbClr val="6BA42C"/>
              </a:solidFill>
              <a:latin typeface="微软雅黑" panose="020B0503020204020204" pitchFamily="34" charset="-122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375666" y="1755372"/>
            <a:ext cx="17145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二次型</a:t>
            </a:r>
            <a:endParaRPr lang="zh-CN" altLang="en-US" sz="4000" b="1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2820" y="2896649"/>
            <a:ext cx="124103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75785" y="2567940"/>
            <a:ext cx="3566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二次型不但在几何中出现，而且在数学的其他分支中也有类似问题．研究二次型经过线性变换化为平方和形式，这是本章讨论的中心问题．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20120" y="2635240"/>
            <a:ext cx="180001" cy="180001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9" grpId="0"/>
      <p:bldP spid="2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3780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5 . 1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二次型及其标准形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一、二次型及其标准形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含有  个变量         的二次齐次多项式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             ，       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其中                 ，称为  个变量的实二次型．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  为复数时，          称为复二次型．本教材中只讨论实二次型．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若取      ，则                  ，于是（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）式可写为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                                                    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4865" y="153543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94865" y="153543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840990" y="1490980"/>
          <a:ext cx="6985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698500" imgH="228600" progId="Equation.KSEE3">
                  <p:embed/>
                </p:oleObj>
              </mc:Choice>
              <mc:Fallback>
                <p:oleObj name="" r:id="rId3" imgW="6985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0990" y="1490980"/>
                        <a:ext cx="6985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26285" y="1798320"/>
          <a:ext cx="4876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5" imgW="4876800" imgH="241300" progId="Equation.KSEE3">
                  <p:embed/>
                </p:oleObj>
              </mc:Choice>
              <mc:Fallback>
                <p:oleObj name="" r:id="rId5" imgW="48768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26285" y="1798320"/>
                        <a:ext cx="4876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3825" y="2112645"/>
          <a:ext cx="14732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7" imgW="1473200" imgH="241300" progId="Equation.KSEE3">
                  <p:embed/>
                </p:oleObj>
              </mc:Choice>
              <mc:Fallback>
                <p:oleObj name="" r:id="rId7" imgW="1473200" imgH="2413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93825" y="2112645"/>
                        <a:ext cx="14732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54400" y="216344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9" imgW="127000" imgH="139700" progId="Equation.KSEE3">
                  <p:embed/>
                </p:oleObj>
              </mc:Choice>
              <mc:Fallback>
                <p:oleObj name="" r:id="rId9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54400" y="216344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188403" y="2451100"/>
          <a:ext cx="1771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" r:id="rId10" imgW="177165" imgH="241300" progId="Equation.KSEE3">
                  <p:embed/>
                </p:oleObj>
              </mc:Choice>
              <mc:Fallback>
                <p:oleObj name="" r:id="rId10" imgW="177165" imgH="2413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88403" y="2451100"/>
                        <a:ext cx="1771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72030" y="2771140"/>
          <a:ext cx="1574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2" imgW="1574800" imgH="241300" progId="Equation.KSEE3">
                  <p:embed/>
                </p:oleObj>
              </mc:Choice>
              <mc:Fallback>
                <p:oleObj name="" r:id="rId12" imgW="15748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272030" y="2771140"/>
                        <a:ext cx="1574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021080" y="3129280"/>
          <a:ext cx="66929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4" imgW="6692900" imgH="241300" progId="Equation.KSEE3">
                  <p:embed/>
                </p:oleObj>
              </mc:Choice>
              <mc:Fallback>
                <p:oleObj name="" r:id="rId14" imgW="66929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21080" y="3129280"/>
                        <a:ext cx="66929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3825" y="2771140"/>
          <a:ext cx="495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6" imgW="495300" imgH="241300" progId="Equation.KSEE3">
                  <p:embed/>
                </p:oleObj>
              </mc:Choice>
              <mc:Fallback>
                <p:oleObj name="" r:id="rId16" imgW="495300" imgH="2413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393825" y="2771140"/>
                        <a:ext cx="4953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95195" y="2437130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8" imgW="914400" imgH="228600" progId="Equation.KSEE3">
                  <p:embed/>
                </p:oleObj>
              </mc:Choice>
              <mc:Fallback>
                <p:oleObj name="" r:id="rId18" imgW="914400" imgH="2286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95195" y="2437130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1035" y="3522345"/>
          <a:ext cx="749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20" imgW="749300" imgH="444500" progId="Equation.KSEE3">
                  <p:embed/>
                </p:oleObj>
              </mc:Choice>
              <mc:Fallback>
                <p:oleObj name="" r:id="rId20" imgW="749300" imgH="4445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931035" y="3522345"/>
                        <a:ext cx="7493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2815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二次型及其标准形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二、用正交变换法化二次型成标准形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任给二次型                 ，总有正交变换     ，使  化为标准形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                    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其中         是  的矩阵      的特征值．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任给二次型                ，总有可逆变换     ，使     为规范形．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14930" y="1367790"/>
          <a:ext cx="1435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1" imgW="1435100" imgH="444500" progId="Equation.KSEE3">
                  <p:embed/>
                </p:oleObj>
              </mc:Choice>
              <mc:Fallback>
                <p:oleObj name="" r:id="rId1" imgW="1435100" imgH="4445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14930" y="1367790"/>
                        <a:ext cx="14351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373370" y="1487805"/>
          <a:ext cx="4445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3" imgW="444500" imgH="203200" progId="Equation.KSEE3">
                  <p:embed/>
                </p:oleObj>
              </mc:Choice>
              <mc:Fallback>
                <p:oleObj name="" r:id="rId3" imgW="444500" imgH="203200" progId="Equation.KSEE3">
                  <p:embed/>
                  <p:pic>
                    <p:nvPicPr>
                      <p:cNvPr id="0" name="图片 204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73370" y="1487805"/>
                        <a:ext cx="4445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88075" y="1487805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5" imgW="152400" imgH="203200" progId="Equation.KSEE3">
                  <p:embed/>
                </p:oleObj>
              </mc:Choice>
              <mc:Fallback>
                <p:oleObj name="" r:id="rId5" imgW="152400" imgH="2032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88075" y="1487805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29610" y="2079625"/>
          <a:ext cx="1676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7" imgW="1676400" imgH="241300" progId="Equation.KSEE3">
                  <p:embed/>
                </p:oleObj>
              </mc:Choice>
              <mc:Fallback>
                <p:oleObj name="" r:id="rId7" imgW="1676400" imgH="241300" progId="Equation.KSEE3">
                  <p:embed/>
                  <p:pic>
                    <p:nvPicPr>
                      <p:cNvPr id="0" name="图片 205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29610" y="2079625"/>
                        <a:ext cx="1676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422400" y="2457450"/>
          <a:ext cx="723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9" imgW="723900" imgH="228600" progId="Equation.KSEE3">
                  <p:embed/>
                </p:oleObj>
              </mc:Choice>
              <mc:Fallback>
                <p:oleObj name="" r:id="rId9" imgW="723900" imgH="228600" progId="Equation.KSEE3">
                  <p:embed/>
                  <p:pic>
                    <p:nvPicPr>
                      <p:cNvPr id="0" name="图片 205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22400" y="2457450"/>
                        <a:ext cx="723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360295" y="2457450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11" imgW="152400" imgH="203200" progId="Equation.KSEE3">
                  <p:embed/>
                </p:oleObj>
              </mc:Choice>
              <mc:Fallback>
                <p:oleObj name="" r:id="rId11" imgW="152400" imgH="2032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60295" y="2457450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51810" y="2451100"/>
          <a:ext cx="533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" r:id="rId12" imgW="533400" imgH="241300" progId="Equation.KSEE3">
                  <p:embed/>
                </p:oleObj>
              </mc:Choice>
              <mc:Fallback>
                <p:oleObj name="" r:id="rId12" imgW="533400" imgH="241300" progId="Equation.KSEE3">
                  <p:embed/>
                  <p:pic>
                    <p:nvPicPr>
                      <p:cNvPr id="0" name="图片 2053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051810" y="2451100"/>
                        <a:ext cx="533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62530" y="2744470"/>
          <a:ext cx="139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14" imgW="1397000" imgH="241300" progId="Equation.KSEE3">
                  <p:embed/>
                </p:oleObj>
              </mc:Choice>
              <mc:Fallback>
                <p:oleObj name="" r:id="rId14" imgW="1397000" imgH="241300" progId="Equation.KSEE3">
                  <p:embed/>
                  <p:pic>
                    <p:nvPicPr>
                      <p:cNvPr id="0" name="图片 205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462530" y="2744470"/>
                        <a:ext cx="1397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17465" y="2776538"/>
          <a:ext cx="4445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16" imgW="444500" imgH="177165" progId="Equation.KSEE3">
                  <p:embed/>
                </p:oleObj>
              </mc:Choice>
              <mc:Fallback>
                <p:oleObj name="" r:id="rId16" imgW="444500" imgH="177165" progId="Equation.KSEE3">
                  <p:embed/>
                  <p:pic>
                    <p:nvPicPr>
                      <p:cNvPr id="0" name="图片 2049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117465" y="2776538"/>
                        <a:ext cx="4445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934393" y="2757805"/>
          <a:ext cx="4057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8" imgW="405765" imgH="215900" progId="Equation.KSEE3">
                  <p:embed/>
                </p:oleObj>
              </mc:Choice>
              <mc:Fallback>
                <p:oleObj name="" r:id="rId18" imgW="405765" imgH="2159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934393" y="2757805"/>
                        <a:ext cx="4057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3780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5 . 1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二次型及其标准形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三、用配方法化二次型成标准形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化二次型为标准形，除正交变换法外，还有多种不同的方法（对应有多个可逆的线性变换），下面介绍拉格朗日配方法．下面举例来说明这种方法．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二次型          的标准形中，系数为正的平方项的个数  称为          的正惯性指数；系数为负的平方项的个数    称为           的负惯性指数．其中 是二次型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的秩．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二次型          的任一标准形中，系数为正的平方项是唯一确定的，它等于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的正惯性指数；而系数为负的平方项也是唯一确定的，它等于          的负惯性指数．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51710" y="2117090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1" imgW="914400" imgH="228600" progId="Equation.KSEE3">
                  <p:embed/>
                </p:oleObj>
              </mc:Choice>
              <mc:Fallback>
                <p:oleObj name="" r:id="rId1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51710" y="2117090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230620" y="21488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307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230620" y="21488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61480" y="2117090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5" imgW="914400" imgH="228600" progId="Equation.KSEE3">
                  <p:embed/>
                </p:oleObj>
              </mc:Choice>
              <mc:Fallback>
                <p:oleObj name="" r:id="rId5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761480" y="2117090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65855" y="2475230"/>
          <a:ext cx="3556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" r:id="rId6" imgW="355600" imgH="165100" progId="Equation.KSEE3">
                  <p:embed/>
                </p:oleObj>
              </mc:Choice>
              <mc:Fallback>
                <p:oleObj name="" r:id="rId6" imgW="355600" imgH="165100" progId="Equation.KSEE3">
                  <p:embed/>
                  <p:pic>
                    <p:nvPicPr>
                      <p:cNvPr id="0" name="图片 307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65855" y="2475230"/>
                        <a:ext cx="3556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34205" y="2443480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8" imgW="914400" imgH="228600" progId="Equation.KSEE3">
                  <p:embed/>
                </p:oleObj>
              </mc:Choice>
              <mc:Fallback>
                <p:oleObj name="" r:id="rId8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34205" y="2443480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972935" y="2487295"/>
          <a:ext cx="114300" cy="12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9" imgW="114300" imgH="127000" progId="Equation.KSEE3">
                  <p:embed/>
                </p:oleObj>
              </mc:Choice>
              <mc:Fallback>
                <p:oleObj name="" r:id="rId9" imgW="114300" imgH="127000" progId="Equation.KSEE3">
                  <p:embed/>
                  <p:pic>
                    <p:nvPicPr>
                      <p:cNvPr id="0" name="图片 307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72935" y="2487295"/>
                        <a:ext cx="114300" cy="12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33295" y="3079115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1" imgW="914400" imgH="228600" progId="Equation.KSEE3">
                  <p:embed/>
                </p:oleObj>
              </mc:Choice>
              <mc:Fallback>
                <p:oleObj name="" r:id="rId11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33295" y="3079115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039495" y="2745105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2" imgW="914400" imgH="228600" progId="Equation.KSEE3">
                  <p:embed/>
                </p:oleObj>
              </mc:Choice>
              <mc:Fallback>
                <p:oleObj name="" r:id="rId12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39495" y="2745105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981075" y="3387725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3" imgW="914400" imgH="228600" progId="Equation.KSEE3">
                  <p:embed/>
                </p:oleObj>
              </mc:Choice>
              <mc:Fallback>
                <p:oleObj name="" r:id="rId13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81075" y="3387725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46875" y="3402965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14" imgW="914400" imgH="228600" progId="Equation.KSEE3">
                  <p:embed/>
                </p:oleObj>
              </mc:Choice>
              <mc:Fallback>
                <p:oleObj name="" r:id="rId14" imgW="914400" imgH="2286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746875" y="3402965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2021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5. 2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正定二次型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一、正定二次型的概念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720" y="1378585"/>
            <a:ext cx="6766127" cy="360002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2021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5. 2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正定二次型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一、正定二次型的概念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990" y="1510030"/>
            <a:ext cx="7272054" cy="229260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2021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5. 2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正定二次型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一、正定二次型的概念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元实二次型         为正定的充分必要条件是：它的标准形的  个系数全为正．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可逆变换不改变二次型的正定性．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元实二次型         为正定的充分必要条件是：它的规范形为           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元实二次型         为正定的充分必要条件是：它的正惯性指数为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实对称矩阵  为正定矩阵的充分必要条件是：  与单位矩阵  合同．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推论４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实对称矩阵  为正定矩阵的充分必要条件是：  的特征值全为正．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06880" y="152590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06880" y="152590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7640" y="1481455"/>
          <a:ext cx="8001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" r:id="rId3" imgW="800100" imgH="228600" progId="Equation.KSEE3">
                  <p:embed/>
                </p:oleObj>
              </mc:Choice>
              <mc:Fallback>
                <p:oleObj name="" r:id="rId3" imgW="800100" imgH="2286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7640" y="1481455"/>
                        <a:ext cx="8001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34175" y="152590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5" imgW="127000" imgH="139700" progId="Equation.KSEE3">
                  <p:embed/>
                </p:oleObj>
              </mc:Choice>
              <mc:Fallback>
                <p:oleObj name="" r:id="rId5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734175" y="152590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691640" y="215773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6" imgW="127000" imgH="139700" progId="Equation.KSEE3">
                  <p:embed/>
                </p:oleObj>
              </mc:Choice>
              <mc:Fallback>
                <p:oleObj name="" r:id="rId6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1640" y="215773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7640" y="2113280"/>
          <a:ext cx="8001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" r:id="rId7" imgW="800100" imgH="228600" progId="Equation.KSEE3">
                  <p:embed/>
                </p:oleObj>
              </mc:Choice>
              <mc:Fallback>
                <p:oleObj name="" r:id="rId7" imgW="800100" imgH="2286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7640" y="2113280"/>
                        <a:ext cx="8001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34175" y="2106930"/>
          <a:ext cx="9906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" r:id="rId8" imgW="990600" imgH="241300" progId="Equation.KSEE3">
                  <p:embed/>
                </p:oleObj>
              </mc:Choice>
              <mc:Fallback>
                <p:oleObj name="" r:id="rId8" imgW="990600" imgH="241300" progId="Equation.KSEE3">
                  <p:embed/>
                  <p:pic>
                    <p:nvPicPr>
                      <p:cNvPr id="0" name="图片 409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34175" y="2106930"/>
                        <a:ext cx="9906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691640" y="247142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10" imgW="127000" imgH="139700" progId="Equation.KSEE3">
                  <p:embed/>
                </p:oleObj>
              </mc:Choice>
              <mc:Fallback>
                <p:oleObj name="" r:id="rId10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1640" y="247142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7640" y="2426970"/>
          <a:ext cx="8001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11" imgW="800100" imgH="228600" progId="Equation.KSEE3">
                  <p:embed/>
                </p:oleObj>
              </mc:Choice>
              <mc:Fallback>
                <p:oleObj name="" r:id="rId11" imgW="800100" imgH="2286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7640" y="2426970"/>
                        <a:ext cx="8001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091045" y="247142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12" imgW="127000" imgH="139700" progId="Equation.KSEE3">
                  <p:embed/>
                </p:oleObj>
              </mc:Choice>
              <mc:Fallback>
                <p:oleObj name="" r:id="rId12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091045" y="247142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38425" y="278257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409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38425" y="278257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30805" y="310578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" r:id="rId15" imgW="152400" imgH="165100" progId="Equation.KSEE3">
                  <p:embed/>
                </p:oleObj>
              </mc:Choice>
              <mc:Fallback>
                <p:oleObj name="" r:id="rId15" imgW="152400" imgH="165100" progId="Equation.KSEE3">
                  <p:embed/>
                  <p:pic>
                    <p:nvPicPr>
                      <p:cNvPr id="0" name="图片 409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30805" y="310578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70500" y="310578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16" imgW="152400" imgH="165100" progId="Equation.KSEE3">
                  <p:embed/>
                </p:oleObj>
              </mc:Choice>
              <mc:Fallback>
                <p:oleObj name="" r:id="rId16" imgW="152400" imgH="165100" progId="Equation.KSEE3">
                  <p:embed/>
                  <p:pic>
                    <p:nvPicPr>
                      <p:cNvPr id="0" name="图片 409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70500" y="310578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85740" y="278257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409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85740" y="278257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373495" y="2782570"/>
          <a:ext cx="1270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8" imgW="127000" imgH="165100" progId="Equation.KSEE3">
                  <p:embed/>
                </p:oleObj>
              </mc:Choice>
              <mc:Fallback>
                <p:oleObj name="" r:id="rId18" imgW="127000" imgH="165100" progId="Equation.KSEE3">
                  <p:embed/>
                  <p:pic>
                    <p:nvPicPr>
                      <p:cNvPr id="0" name="图片 4099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373495" y="2782570"/>
                        <a:ext cx="1270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2021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5. 2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正定二次型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二、正定二次型的判定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阶矩阵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称下列  个行列式为矩阵  的各阶顺序主子式：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的第  阶顺序主子式记作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0875" y="152400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0875" y="152400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9420" y="277812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79420" y="277812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75435" y="280479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5" imgW="127000" imgH="139700" progId="Equation.KSEE3">
                  <p:embed/>
                </p:oleObj>
              </mc:Choice>
              <mc:Fallback>
                <p:oleObj name="" r:id="rId5" imgW="127000" imgH="1397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75435" y="280479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039495" y="405066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6" imgW="152400" imgH="165100" progId="Equation.KSEE3">
                  <p:embed/>
                </p:oleObj>
              </mc:Choice>
              <mc:Fallback>
                <p:oleObj name="" r:id="rId6" imgW="152400" imgH="165100" progId="Equation.KSEE3">
                  <p:embed/>
                  <p:pic>
                    <p:nvPicPr>
                      <p:cNvPr id="0" name="图片 4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9495" y="405066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79563" y="4070350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7" imgW="88265" imgH="165100" progId="Equation.KSEE3">
                  <p:embed/>
                </p:oleObj>
              </mc:Choice>
              <mc:Fallback>
                <p:oleObj name="" r:id="rId7" imgW="88265" imgH="165100" progId="Equation.KSEE3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79563" y="4070350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96030" y="1718945"/>
          <a:ext cx="163893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" r:id="rId9" imgW="1548765" imgH="939800" progId="Equation.KSEE3">
                  <p:embed/>
                </p:oleObj>
              </mc:Choice>
              <mc:Fallback>
                <p:oleObj name="" r:id="rId9" imgW="1548765" imgH="939800" progId="Equation.KSEE3">
                  <p:embed/>
                  <p:pic>
                    <p:nvPicPr>
                      <p:cNvPr id="0" name="图片 512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96030" y="1718945"/>
                        <a:ext cx="1638935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61055" y="3048000"/>
          <a:ext cx="32639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" r:id="rId11" imgW="3263900" imgH="939800" progId="Equation.KSEE3">
                  <p:embed/>
                </p:oleObj>
              </mc:Choice>
              <mc:Fallback>
                <p:oleObj name="" r:id="rId11" imgW="3263900" imgH="939800" progId="Equation.KSEE3">
                  <p:embed/>
                  <p:pic>
                    <p:nvPicPr>
                      <p:cNvPr id="0" name="图片 512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61055" y="3048000"/>
                        <a:ext cx="32639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80715" y="4038600"/>
          <a:ext cx="977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" r:id="rId13" imgW="977900" imgH="228600" progId="Equation.KSEE3">
                  <p:embed/>
                </p:oleObj>
              </mc:Choice>
              <mc:Fallback>
                <p:oleObj name="" r:id="rId13" imgW="977900" imgH="228600" progId="Equation.KSEE3">
                  <p:embed/>
                  <p:pic>
                    <p:nvPicPr>
                      <p:cNvPr id="0" name="图片 512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80715" y="4038600"/>
                        <a:ext cx="977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tags/tag1.xml><?xml version="1.0" encoding="utf-8"?>
<p:tagLst xmlns:p="http://schemas.openxmlformats.org/presentationml/2006/main">
  <p:tag name="SELECTED" val="True"/>
</p:tagLst>
</file>

<file path=ppt/tags/tag2.xml><?xml version="1.0" encoding="utf-8"?>
<p:tagLst xmlns:p="http://schemas.openxmlformats.org/presentationml/2006/main">
  <p:tag name="SELECTED" val="True"/>
</p:tagLst>
</file>

<file path=ppt/tags/tag3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SELECTED" val="True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1628</Words>
  <Application>WPS 演示</Application>
  <PresentationFormat>全屏显示(16:9)</PresentationFormat>
  <Paragraphs>109</Paragraphs>
  <Slides>11</Slides>
  <Notes>33</Notes>
  <HiddenSlides>0</HiddenSlides>
  <MMClips>1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55</vt:i4>
      </vt:variant>
      <vt:variant>
        <vt:lpstr>幻灯片标题</vt:lpstr>
      </vt:variant>
      <vt:variant>
        <vt:i4>11</vt:i4>
      </vt:variant>
    </vt:vector>
  </HeadingPairs>
  <TitlesOfParts>
    <vt:vector size="79" baseType="lpstr">
      <vt:lpstr>Arial</vt:lpstr>
      <vt:lpstr>宋体</vt:lpstr>
      <vt:lpstr>Wingdings</vt:lpstr>
      <vt:lpstr>微软雅黑</vt:lpstr>
      <vt:lpstr>方正兰亭细黑_GBK</vt:lpstr>
      <vt:lpstr>Open Sans Semibold</vt:lpstr>
      <vt:lpstr>华文中宋</vt:lpstr>
      <vt:lpstr>Kozuka Gothic Pro R</vt:lpstr>
      <vt:lpstr>造字工房俊雅锐宋体验版常规体</vt:lpstr>
      <vt:lpstr>Arial Unicode MS</vt:lpstr>
      <vt:lpstr>Calibri</vt:lpstr>
      <vt:lpstr>Open Sans</vt:lpstr>
      <vt:lpstr>Office 主题​​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绿色清新</dc:title>
  <dc:creator>User</dc:creator>
  <cp:lastModifiedBy>咖啡NO1</cp:lastModifiedBy>
  <cp:revision>100</cp:revision>
  <dcterms:created xsi:type="dcterms:W3CDTF">2015-01-23T04:02:00Z</dcterms:created>
  <dcterms:modified xsi:type="dcterms:W3CDTF">2018-05-15T06:23:11Z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